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93" r:id="rId3"/>
    <p:sldId id="268" r:id="rId4"/>
    <p:sldId id="297" r:id="rId5"/>
    <p:sldId id="294" r:id="rId6"/>
    <p:sldId id="269" r:id="rId7"/>
    <p:sldId id="300" r:id="rId8"/>
    <p:sldId id="278" r:id="rId9"/>
    <p:sldId id="295" r:id="rId10"/>
    <p:sldId id="298" r:id="rId11"/>
    <p:sldId id="292" r:id="rId12"/>
    <p:sldId id="302" r:id="rId13"/>
    <p:sldId id="303" r:id="rId14"/>
    <p:sldId id="289" r:id="rId15"/>
    <p:sldId id="301" r:id="rId16"/>
    <p:sldId id="287" r:id="rId17"/>
    <p:sldId id="299" r:id="rId18"/>
    <p:sldId id="275" r:id="rId19"/>
  </p:sldIdLst>
  <p:sldSz cx="9144000" cy="5143500" type="screen16x9"/>
  <p:notesSz cx="6858000" cy="9144000"/>
  <p:embeddedFontLs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Varela Round" panose="020B0604020202020204" charset="-79"/>
      <p:regular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黑体" panose="02010609060101010101" pitchFamily="49" charset="-122"/>
      <p:regular r:id="rId30"/>
    </p:embeddedFont>
    <p:embeddedFont>
      <p:font typeface="La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1B2"/>
    <a:srgbClr val="0B1FB5"/>
    <a:srgbClr val="0628BA"/>
    <a:srgbClr val="0408B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3"/>
    <p:restoredTop sz="94700"/>
  </p:normalViewPr>
  <p:slideViewPr>
    <p:cSldViewPr>
      <p:cViewPr>
        <p:scale>
          <a:sx n="98" d="100"/>
          <a:sy n="98" d="100"/>
        </p:scale>
        <p:origin x="-1368" y="-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5040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4e9b175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4e9b175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4e9b175f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4e9b175f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f3000953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f3000953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4304c72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4304c72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4115c35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4115c35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703450"/>
            <a:ext cx="4713600" cy="14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Varela Round"/>
              <a:buNone/>
              <a:defRPr sz="4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626" y="3477700"/>
            <a:ext cx="4713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8443" y="76200"/>
            <a:ext cx="34307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25" y="1178700"/>
            <a:ext cx="1932870" cy="5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484632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t="396" b="396"/>
          <a:stretch/>
        </p:blipFill>
        <p:spPr>
          <a:xfrm>
            <a:off x="7530729" y="34800"/>
            <a:ext cx="155448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/>
          </a:blip>
          <a:srcRect t="396" b="396"/>
          <a:stretch/>
        </p:blipFill>
        <p:spPr>
          <a:xfrm>
            <a:off x="7530729" y="34800"/>
            <a:ext cx="155448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/>
          </a:blip>
          <a:srcRect t="396" b="396"/>
          <a:stretch/>
        </p:blipFill>
        <p:spPr>
          <a:xfrm>
            <a:off x="7530729" y="34800"/>
            <a:ext cx="155448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Section Header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5507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arela Round"/>
              <a:buNone/>
              <a:defRPr sz="42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9624" y="3172900"/>
            <a:ext cx="75507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396" b="396"/>
          <a:stretch/>
        </p:blipFill>
        <p:spPr>
          <a:xfrm>
            <a:off x="7530729" y="34800"/>
            <a:ext cx="155448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275" y="658449"/>
            <a:ext cx="678000" cy="57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84757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84632" y="13930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398910" y="13930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t="396" b="396"/>
          <a:stretch/>
        </p:blipFill>
        <p:spPr>
          <a:xfrm>
            <a:off x="7530729" y="34800"/>
            <a:ext cx="155448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84632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t="396" b="396"/>
          <a:stretch/>
        </p:blipFill>
        <p:spPr>
          <a:xfrm>
            <a:off x="7530729" y="34800"/>
            <a:ext cx="155448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3407" y="7090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84632" y="2019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t="396" b="396"/>
          <a:stretch/>
        </p:blipFill>
        <p:spPr>
          <a:xfrm>
            <a:off x="7530729" y="34800"/>
            <a:ext cx="155448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06140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33000" y="658449"/>
            <a:ext cx="678000" cy="57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5302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5296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484632" y="7430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t="396" b="396"/>
          <a:stretch/>
        </p:blipFill>
        <p:spPr>
          <a:xfrm>
            <a:off x="7530729" y="34800"/>
            <a:ext cx="155448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Alt">
  <p:cSld name="SECTION_TITLE_AND_DESCRIPTION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484632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484632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2"/>
          </p:nvPr>
        </p:nvSpPr>
        <p:spPr>
          <a:xfrm>
            <a:off x="5132832" y="7430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 t="396" b="396"/>
          <a:stretch/>
        </p:blipFill>
        <p:spPr>
          <a:xfrm>
            <a:off x="7530729" y="34800"/>
            <a:ext cx="155448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rgbClr val="00B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Open Sans"/>
              <a:buChar char="●"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○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■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●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○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■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●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○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100"/>
              <a:buFont typeface="Open Sans"/>
              <a:buChar char="■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7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Google Shape;16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  <p:sp>
        <p:nvSpPr>
          <p:cNvPr id="6" name="Google Shape;345;p41"/>
          <p:cNvSpPr txBox="1">
            <a:spLocks noGrp="1"/>
          </p:cNvSpPr>
          <p:nvPr/>
        </p:nvSpPr>
        <p:spPr>
          <a:xfrm>
            <a:off x="899592" y="552772"/>
            <a:ext cx="70094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ctr"/>
            <a:r>
              <a:rPr lang="en-US" altLang="zh-CN" sz="28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Tokenomics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overview</a:t>
            </a:r>
          </a:p>
        </p:txBody>
      </p:sp>
      <p:sp>
        <p:nvSpPr>
          <p:cNvPr id="2" name="矩形 1"/>
          <p:cNvSpPr/>
          <p:nvPr/>
        </p:nvSpPr>
        <p:spPr>
          <a:xfrm>
            <a:off x="391325" y="1127453"/>
            <a:ext cx="83193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stkToken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en-HK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minted 1:1 when staking tokens, 1:1 redeemable back to tokens, burn when redeem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retToken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stkToken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holders are periodically airdropped </a:t>
            </a: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retToken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pro-rata; collators 1:1 burn and stake </a:t>
            </a: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retToken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, and get delegated from the pool for one or more periods. Staking rewards in the rental period will be directed to the pool and </a:t>
            </a: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stkTokens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will be minted for eligible </a:t>
            </a: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stkToken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holders.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Swaps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：</a:t>
            </a: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stkToken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-Token, </a:t>
            </a: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retToken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-USDT, etc.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7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Google Shape;16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  <p:sp>
        <p:nvSpPr>
          <p:cNvPr id="6" name="Google Shape;345;p41"/>
          <p:cNvSpPr txBox="1">
            <a:spLocks noGrp="1"/>
          </p:cNvSpPr>
          <p:nvPr/>
        </p:nvSpPr>
        <p:spPr>
          <a:xfrm>
            <a:off x="912150" y="549911"/>
            <a:ext cx="70094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ctr"/>
            <a:r>
              <a:rPr lang="en-US" sz="2800" dirty="0">
                <a:solidFill>
                  <a:schemeClr val="accent2"/>
                </a:solidFill>
                <a:latin typeface="+mn-ea"/>
                <a:ea typeface="+mn-ea"/>
              </a:rPr>
              <a:t>Live Demonstrations</a:t>
            </a:r>
            <a:endParaRPr sz="28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0" name="Google Shape;347;p41"/>
          <p:cNvSpPr txBox="1"/>
          <p:nvPr/>
        </p:nvSpPr>
        <p:spPr>
          <a:xfrm>
            <a:off x="217261" y="915566"/>
            <a:ext cx="8819235" cy="400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lvl="0" indent="-3429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Delegator</a:t>
            </a:r>
          </a:p>
          <a:p>
            <a:pPr marL="482600" lvl="0" indent="-3429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Governance: proposal and voting</a:t>
            </a:r>
          </a:p>
          <a:p>
            <a:pPr marL="482600" lvl="0" indent="-3429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Stake MOVR to get </a:t>
            </a:r>
            <a:r>
              <a:rPr lang="en-US" altLang="zh-CN" dirty="0" err="1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stkMOVR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, hold </a:t>
            </a:r>
            <a:r>
              <a:rPr lang="en-US" altLang="zh-CN" dirty="0" err="1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stkMOVR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 to get staking rewards and airdropped </a:t>
            </a:r>
            <a:r>
              <a:rPr lang="en-US" altLang="zh-CN" dirty="0" err="1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retMOVR</a:t>
            </a:r>
            <a:endParaRPr lang="en-US" altLang="zh-CN" dirty="0">
              <a:solidFill>
                <a:schemeClr val="accent2"/>
              </a:solidFill>
              <a:latin typeface="+mn-ea"/>
              <a:ea typeface="+mn-ea"/>
              <a:cs typeface="Varela Round"/>
              <a:sym typeface="Varela Round"/>
            </a:endParaRPr>
          </a:p>
          <a:p>
            <a:pPr marL="482600" lvl="0" indent="-3429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Swap </a:t>
            </a:r>
            <a:r>
              <a:rPr lang="en-US" altLang="zh-CN" dirty="0" err="1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stkMOVR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 for MOVR,  swap </a:t>
            </a:r>
            <a:r>
              <a:rPr lang="en-US" altLang="zh-CN" dirty="0" err="1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retMOVR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 for USDT</a:t>
            </a:r>
          </a:p>
          <a:p>
            <a:pPr marL="482600" lvl="0" indent="-3429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DAO governance</a:t>
            </a:r>
          </a:p>
          <a:p>
            <a:pPr marL="482600" lvl="0" indent="-3429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Staking pool, airdrop pool and reward pool parameters</a:t>
            </a:r>
          </a:p>
          <a:p>
            <a:pPr marL="482600" lvl="0" indent="-3429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Collators renting delegations</a:t>
            </a:r>
          </a:p>
          <a:p>
            <a:pPr marL="482600" lvl="0" indent="-3429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Stake and burn </a:t>
            </a:r>
            <a:r>
              <a:rPr lang="en-US" altLang="zh-CN" dirty="0" err="1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retMOVR</a:t>
            </a: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 for MOVR delegations</a:t>
            </a:r>
          </a:p>
          <a:p>
            <a:pPr marL="482600" lvl="0" indent="-3429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Node staking rewards sent to the reward pool</a:t>
            </a:r>
          </a:p>
          <a:p>
            <a:pPr marL="482600" lvl="0" indent="-3429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Expired MOVR rentals returned to staking pool</a:t>
            </a:r>
          </a:p>
          <a:p>
            <a:pPr marL="482600" lvl="0" indent="-3429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82600" lvl="0" indent="-3429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88775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Google Shape;16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  <p:sp>
        <p:nvSpPr>
          <p:cNvPr id="6" name="Google Shape;345;p41"/>
          <p:cNvSpPr txBox="1">
            <a:spLocks noGrp="1"/>
          </p:cNvSpPr>
          <p:nvPr/>
        </p:nvSpPr>
        <p:spPr>
          <a:xfrm>
            <a:off x="899592" y="552772"/>
            <a:ext cx="70094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ctr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Future works</a:t>
            </a:r>
            <a:endParaRPr sz="28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Google Shape;347;p41"/>
          <p:cNvSpPr txBox="1"/>
          <p:nvPr/>
        </p:nvSpPr>
        <p:spPr>
          <a:xfrm>
            <a:off x="237086" y="1087972"/>
            <a:ext cx="8352928" cy="196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lvl="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Multi-chain</a:t>
            </a:r>
          </a:p>
          <a:p>
            <a:pPr marL="425450" lvl="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DeFi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 lending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：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utilize current pools in </a:t>
            </a:r>
            <a:r>
              <a:rPr lang="en-US" altLang="zh-CN" sz="2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DeFi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  <a:cs typeface="Varela Round"/>
              <a:sym typeface="Varela Round"/>
            </a:endParaRPr>
          </a:p>
          <a:p>
            <a:pPr marL="425450" lvl="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Investment DAO</a:t>
            </a:r>
          </a:p>
        </p:txBody>
      </p:sp>
    </p:spTree>
    <p:extLst>
      <p:ext uri="{BB962C8B-B14F-4D97-AF65-F5344CB8AC3E}">
        <p14:creationId xmlns:p14="http://schemas.microsoft.com/office/powerpoint/2010/main" val="367848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1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71800" y="1995686"/>
            <a:ext cx="4104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Thank you!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83568" y="693879"/>
            <a:ext cx="2160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Agenda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Google Shape;347;p41"/>
          <p:cNvSpPr txBox="1"/>
          <p:nvPr/>
        </p:nvSpPr>
        <p:spPr>
          <a:xfrm>
            <a:off x="398440" y="1203598"/>
            <a:ext cx="8352928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lnSpc>
                <a:spcPct val="150000"/>
              </a:lnSpc>
              <a:buSzPts val="1400"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Pain points and our solutions</a:t>
            </a: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2</a:t>
            </a:r>
            <a:r>
              <a: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Our users</a:t>
            </a: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3</a:t>
            </a:r>
            <a:r>
              <a: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Revenue and distribution</a:t>
            </a: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4</a:t>
            </a:r>
            <a:r>
              <a: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Our advantages</a:t>
            </a: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5</a:t>
            </a:r>
            <a:r>
              <a: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、</a:t>
            </a:r>
            <a:r>
              <a:rPr lang="en-US" altLang="zh-CN" sz="18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Stafi</a:t>
            </a: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 economics </a:t>
            </a: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6</a:t>
            </a:r>
            <a:r>
              <a: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Live demo</a:t>
            </a: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7</a:t>
            </a:r>
            <a:r>
              <a: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Varela Round"/>
                <a:sym typeface="Varela Round"/>
              </a:rPr>
              <a:t>Future works</a:t>
            </a:r>
          </a:p>
        </p:txBody>
      </p:sp>
      <p:pic>
        <p:nvPicPr>
          <p:cNvPr id="15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9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  <p:sp>
        <p:nvSpPr>
          <p:cNvPr id="10" name="Google Shape;345;p41"/>
          <p:cNvSpPr txBox="1">
            <a:spLocks noGrp="1"/>
          </p:cNvSpPr>
          <p:nvPr/>
        </p:nvSpPr>
        <p:spPr>
          <a:xfrm>
            <a:off x="899592" y="552772"/>
            <a:ext cx="70094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Pain points and our solutions</a:t>
            </a:r>
            <a:endParaRPr sz="28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Google Shape;347;p41"/>
          <p:cNvSpPr txBox="1"/>
          <p:nvPr/>
        </p:nvSpPr>
        <p:spPr>
          <a:xfrm>
            <a:off x="372354" y="1275606"/>
            <a:ext cx="8352928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lvl="0" indent="-3429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Varela Round"/>
                <a:sym typeface="Varela Round"/>
              </a:rPr>
              <a:t>Current pain points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Official staking is not flexible and not liquid, and could not generate extra yields for delegators</a:t>
            </a:r>
            <a:endParaRPr lang="zh-CN" altLang="zh-CN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Collators should have a large reserve to keep themselves in the active set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low capital efficiency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Technically capable, non-whale community contributors are impossible to be a collator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+mn-ea"/>
              <a:cs typeface="Varela Round"/>
              <a:sym typeface="Varela Round"/>
            </a:endParaRPr>
          </a:p>
          <a:p>
            <a:pPr marL="482600" lvl="0" indent="-3429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Varela Round"/>
                <a:sym typeface="Varela Round"/>
              </a:rPr>
              <a:t>Our solution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HK" altLang="zh-CN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A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friendly, flexible, and community-centric staking DAO with boosted APY</a:t>
            </a:r>
            <a:endParaRPr lang="en-HK" altLang="zh-CN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An elastic delegation pool enabling bribes from collators</a:t>
            </a:r>
            <a:endParaRPr lang="zh-CN" altLang="zh-CN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Dynamic staking and delegation controlled by DAO roles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6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Google Shape;16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  <p:sp>
        <p:nvSpPr>
          <p:cNvPr id="6" name="Google Shape;345;p41"/>
          <p:cNvSpPr txBox="1">
            <a:spLocks noGrp="1"/>
          </p:cNvSpPr>
          <p:nvPr/>
        </p:nvSpPr>
        <p:spPr>
          <a:xfrm>
            <a:off x="889024" y="552772"/>
            <a:ext cx="70094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+mn-ea"/>
                <a:ea typeface="+mn-ea"/>
              </a:rPr>
              <a:t>Our users</a:t>
            </a:r>
            <a:endParaRPr sz="28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7" name="Google Shape;347;p41"/>
          <p:cNvSpPr txBox="1"/>
          <p:nvPr/>
        </p:nvSpPr>
        <p:spPr>
          <a:xfrm>
            <a:off x="323528" y="1203598"/>
            <a:ext cx="8352928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>
                <a:latin typeface="+mn-ea"/>
                <a:ea typeface="+mn-ea"/>
              </a:rPr>
              <a:t>Long-term blockchain investors, builders, and community members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>
                <a:latin typeface="+mn-ea"/>
                <a:ea typeface="+mn-ea"/>
              </a:rPr>
              <a:t>Technically-capable non-whale community collators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>
                <a:latin typeface="+mn-ea"/>
                <a:ea typeface="+mn-ea"/>
              </a:rPr>
              <a:t>Potential collators without technical backgrounds</a:t>
            </a:r>
            <a:endParaRPr lang="zh-CN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>
                <a:latin typeface="+mn-ea"/>
                <a:ea typeface="+mn-ea"/>
              </a:rPr>
              <a:t>Retail delegators not meeting minimum staking bar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Investors perusing stable, optimized yield and good liquidity</a:t>
            </a:r>
          </a:p>
        </p:txBody>
      </p:sp>
    </p:spTree>
    <p:extLst>
      <p:ext uri="{BB962C8B-B14F-4D97-AF65-F5344CB8AC3E}">
        <p14:creationId xmlns:p14="http://schemas.microsoft.com/office/powerpoint/2010/main" val="217724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  <p:sp>
        <p:nvSpPr>
          <p:cNvPr id="9" name="Google Shape;345;p41"/>
          <p:cNvSpPr txBox="1">
            <a:spLocks noGrp="1"/>
          </p:cNvSpPr>
          <p:nvPr/>
        </p:nvSpPr>
        <p:spPr>
          <a:xfrm>
            <a:off x="899592" y="552772"/>
            <a:ext cx="70094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+mn-ea"/>
                <a:ea typeface="+mn-ea"/>
              </a:rPr>
              <a:t>User profiles</a:t>
            </a:r>
            <a:endParaRPr sz="28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0" name="Google Shape;347;p41"/>
          <p:cNvSpPr txBox="1"/>
          <p:nvPr/>
        </p:nvSpPr>
        <p:spPr>
          <a:xfrm>
            <a:off x="217261" y="1059582"/>
            <a:ext cx="8603212" cy="24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lvl="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Profiles of our users</a:t>
            </a:r>
            <a:endParaRPr lang="en-US" altLang="zh-CN" b="1" dirty="0">
              <a:solidFill>
                <a:schemeClr val="accent2"/>
              </a:solidFill>
              <a:latin typeface="+mn-ea"/>
              <a:ea typeface="+mn-ea"/>
              <a:cs typeface="Varela Round"/>
              <a:sym typeface="Varela Round"/>
            </a:endParaRPr>
          </a:p>
          <a:p>
            <a:pPr marL="596900" lvl="0" indent="-4572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Delegators</a:t>
            </a:r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：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Stake tokens, get delegation rewards and airdrops</a:t>
            </a:r>
          </a:p>
          <a:p>
            <a:pPr marL="596900" lvl="0" indent="-4572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Collators</a:t>
            </a:r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：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bribe to rent delegations from DAO, get collation rewards</a:t>
            </a:r>
          </a:p>
          <a:p>
            <a:pPr marL="596900" lvl="0" indent="-4572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Node operators</a:t>
            </a:r>
            <a:r>
              <a:rPr lang="zh-CN" altLang="en-US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：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  <a:cs typeface="Varela Round"/>
                <a:sym typeface="Varela Round"/>
              </a:rPr>
              <a:t>provide Ops services to DAO, get service fee</a:t>
            </a:r>
          </a:p>
          <a:p>
            <a:pPr marL="425450" lvl="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25450" lvl="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b="1" dirty="0"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9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Google Shape;16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  <p:sp>
        <p:nvSpPr>
          <p:cNvPr id="6" name="Google Shape;345;p41"/>
          <p:cNvSpPr txBox="1">
            <a:spLocks noGrp="1"/>
          </p:cNvSpPr>
          <p:nvPr/>
        </p:nvSpPr>
        <p:spPr>
          <a:xfrm>
            <a:off x="899592" y="552772"/>
            <a:ext cx="70094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Revenue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and distribution</a:t>
            </a:r>
            <a:endParaRPr sz="28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Google Shape;347;p41"/>
          <p:cNvSpPr txBox="1"/>
          <p:nvPr/>
        </p:nvSpPr>
        <p:spPr>
          <a:xfrm>
            <a:off x="243133" y="1087972"/>
            <a:ext cx="8352928" cy="357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lvl="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Source of revenue</a:t>
            </a:r>
          </a:p>
          <a:p>
            <a:pPr marL="596900" lvl="0" indent="-4572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Bribes and delegation rewards</a:t>
            </a:r>
          </a:p>
          <a:p>
            <a:pPr marL="596900" lvl="0" indent="-4572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DAO rental token </a:t>
            </a:r>
            <a:r>
              <a:rPr lang="en-US" altLang="zh-CN" sz="16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retToken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could then accrue values</a:t>
            </a:r>
          </a:p>
          <a:p>
            <a:pPr marL="596900" lvl="0" indent="-4572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Growth of </a:t>
            </a:r>
            <a:r>
              <a:rPr lang="en-US" altLang="zh-CN" sz="16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retToken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 value along with the DAO</a:t>
            </a:r>
          </a:p>
          <a:p>
            <a:pPr marL="425450" lvl="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  <a:cs typeface="Varela Round"/>
                <a:sym typeface="Varela Round"/>
              </a:rPr>
              <a:t>Revenue distribution</a:t>
            </a:r>
          </a:p>
          <a:p>
            <a:pPr marL="596900" indent="-4572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Delegators: pro-rata delegation rewards and airdrops (swappable in DEX)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endParaRPr lang="en-US" altLang="zh-CN" sz="16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596900" indent="-4572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Collators: collation rewards (not included in DAO delegation rental revenues)</a:t>
            </a:r>
          </a:p>
          <a:p>
            <a:pPr marL="596900" indent="-457200">
              <a:lnSpc>
                <a:spcPct val="150000"/>
              </a:lnSpc>
              <a:buSzPts val="1400"/>
              <a:buFont typeface="+mj-lt"/>
              <a:buAutoNum type="alphaLcParenR"/>
            </a:pP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Node operators: service fees for technical supports</a:t>
            </a:r>
          </a:p>
          <a:p>
            <a:pPr marL="139700" lvl="0">
              <a:lnSpc>
                <a:spcPct val="150000"/>
              </a:lnSpc>
              <a:buSzPts val="1400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25450" lvl="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b="1" dirty="0">
              <a:solidFill>
                <a:schemeClr val="accent5">
                  <a:lumMod val="75000"/>
                </a:schemeClr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16008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41"/>
          <p:cNvSpPr txBox="1"/>
          <p:nvPr/>
        </p:nvSpPr>
        <p:spPr>
          <a:xfrm>
            <a:off x="227829" y="1203598"/>
            <a:ext cx="8352928" cy="31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96900" lvl="0" indent="-4572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User-friendly and flexible delegation rental service</a:t>
            </a:r>
          </a:p>
          <a:p>
            <a:pPr marL="596900" lvl="0" indent="-4572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Boosted stable APY for delegators</a:t>
            </a:r>
          </a:p>
          <a:p>
            <a:pPr marL="596900" lvl="0" indent="-4572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Strong consensus for community-first governance and bonds among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cokmunity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members </a:t>
            </a:r>
          </a:p>
          <a:p>
            <a:pPr marL="596900" lvl="0" indent="-45720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Long-term stable delegations, </a:t>
            </a:r>
            <a:r>
              <a:rPr lang="en-US" altLang="zh-CN" sz="2000" dirty="0" smtClean="0">
                <a:solidFill>
                  <a:schemeClr val="accent2"/>
                </a:solidFill>
                <a:latin typeface="+mn-ea"/>
                <a:ea typeface="+mn-ea"/>
              </a:rPr>
              <a:t>higher capital efficiency and flexible deployment for collators renting delegations</a:t>
            </a:r>
            <a:endParaRPr b="1" dirty="0"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" name="Google Shape;345;p41"/>
          <p:cNvSpPr txBox="1">
            <a:spLocks noGrp="1"/>
          </p:cNvSpPr>
          <p:nvPr/>
        </p:nvSpPr>
        <p:spPr>
          <a:xfrm>
            <a:off x="899592" y="552772"/>
            <a:ext cx="700940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accent2"/>
                </a:solidFill>
                <a:latin typeface="+mn-ea"/>
                <a:ea typeface="+mn-ea"/>
              </a:rPr>
              <a:t>Our advantages</a:t>
            </a:r>
            <a:endParaRPr sz="28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0E41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Google Shape;16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336" y="33212"/>
            <a:ext cx="1440160" cy="4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4" y="83719"/>
            <a:ext cx="349291" cy="3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04474"/>
      </p:ext>
    </p:extLst>
  </p:cSld>
  <p:clrMapOvr>
    <a:masterClrMapping/>
  </p:clrMapOvr>
</p:sld>
</file>

<file path=ppt/theme/theme1.xml><?xml version="1.0" encoding="utf-8"?>
<a:theme xmlns:a="http://schemas.openxmlformats.org/drawingml/2006/main" name="Moonbeam">
  <a:themeElements>
    <a:clrScheme name="Streamline">
      <a:dk1>
        <a:srgbClr val="551561"/>
      </a:dk1>
      <a:lt1>
        <a:srgbClr val="FFFFFF"/>
      </a:lt1>
      <a:dk2>
        <a:srgbClr val="353535"/>
      </a:dk2>
      <a:lt2>
        <a:srgbClr val="F0EFEF"/>
      </a:lt2>
      <a:accent1>
        <a:srgbClr val="2F2F2F"/>
      </a:accent1>
      <a:accent2>
        <a:srgbClr val="1E0E2D"/>
      </a:accent2>
      <a:accent3>
        <a:srgbClr val="53CBC9"/>
      </a:accent3>
      <a:accent4>
        <a:srgbClr val="296564"/>
      </a:accent4>
      <a:accent5>
        <a:srgbClr val="E1147B"/>
      </a:accent5>
      <a:accent6>
        <a:srgbClr val="700A3D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453</Words>
  <Application>Microsoft Office PowerPoint</Application>
  <PresentationFormat>全屏显示(16:9)</PresentationFormat>
  <Paragraphs>62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Open Sans</vt:lpstr>
      <vt:lpstr>Varela Round</vt:lpstr>
      <vt:lpstr>Raleway</vt:lpstr>
      <vt:lpstr>黑体</vt:lpstr>
      <vt:lpstr>Lato</vt:lpstr>
      <vt:lpstr>Wingdings</vt:lpstr>
      <vt:lpstr>Moonbeam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Moonbuilder 大使计划</dc:title>
  <dc:creator>Administrator</dc:creator>
  <cp:lastModifiedBy>xtzj</cp:lastModifiedBy>
  <cp:revision>100</cp:revision>
  <dcterms:modified xsi:type="dcterms:W3CDTF">2022-06-20T08:43:25Z</dcterms:modified>
</cp:coreProperties>
</file>